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1A5B9A-78AB-4441-A34F-91DD8D57BD7D}">
  <a:tblStyle styleId="{E11A5B9A-78AB-4441-A34F-91DD8D57BD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8_BxjfeibrwplLNlxrzC-mTtU9aKyHXb-dElfSlgZnE/copy?usp=sharing" TargetMode="External"/><Relationship Id="rId6" Type="http://schemas.openxmlformats.org/officeDocument/2006/relationships/hyperlink" Target="https://docs.google.com/presentation/d/1xRtdwZXPnpkH4BixyVg-eY4LqNL1Gv6VazHFo2Wfx78/copy?usp=sharing"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H4wqCO_OSJq-Y_xqbzTA7GWOQU8U76vyk9NJePGNk4M/copy?usp=sharing" TargetMode="External"/><Relationship Id="rId5" Type="http://schemas.openxmlformats.org/officeDocument/2006/relationships/hyperlink" Target="https://docs.google.com/presentation/d/1xyt6yP5NDLs4h5CX1nMhtOheAvcMpDaq-0xkccRlqS4/copy?usp=sharing" TargetMode="External"/><Relationship Id="rId6" Type="http://schemas.openxmlformats.org/officeDocument/2006/relationships/hyperlink" Target="https://www.youtube.com/watch?v=U3UNbRYLBnk&amp;t=18s" TargetMode="External"/><Relationship Id="rId7" Type="http://schemas.openxmlformats.org/officeDocument/2006/relationships/hyperlink" Target="https://www.youtube.com/watch?v=OcgapcoV4IQ" TargetMode="External"/><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563888"/>
          <a:ext cx="3000000" cy="3000000"/>
        </p:xfrm>
        <a:graphic>
          <a:graphicData uri="http://schemas.openxmlformats.org/drawingml/2006/table">
            <a:tbl>
              <a:tblPr>
                <a:noFill/>
                <a:tableStyleId>{E11A5B9A-78AB-4441-A34F-91DD8D57BD7D}</a:tableStyleId>
              </a:tblPr>
              <a:tblGrid>
                <a:gridCol w="1458775"/>
                <a:gridCol w="3684800"/>
                <a:gridCol w="3910450"/>
              </a:tblGrid>
              <a:tr h="3811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6: Indigenous Representation</a:t>
                      </a:r>
                      <a:endParaRPr b="1">
                        <a:latin typeface="Inter"/>
                        <a:ea typeface="Inter"/>
                        <a:cs typeface="Inter"/>
                        <a:sym typeface="Inter"/>
                      </a:endParaRPr>
                    </a:p>
                  </a:txBody>
                  <a:tcPr marT="91425" marB="91425" marR="91425" marL="91425"/>
                </a:tc>
                <a:tc hMerge="1"/>
              </a:tr>
              <a:tr h="5571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are the impacts of underrepresentation of Indigenous peoples in children’s literature?</a:t>
                      </a:r>
                      <a:endParaRPr sz="1200">
                        <a:solidFill>
                          <a:schemeClr val="dk1"/>
                        </a:solidFill>
                        <a:latin typeface="Inter"/>
                        <a:ea typeface="Inter"/>
                        <a:cs typeface="Inter"/>
                        <a:sym typeface="Inter"/>
                      </a:endParaRPr>
                    </a:p>
                  </a:txBody>
                  <a:tcPr marT="91425" marB="91425" marR="91425" marL="91425"/>
                </a:tc>
                <a:tc hMerge="1"/>
              </a:tr>
              <a:tr h="3665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7.14</a:t>
                      </a:r>
                      <a:endParaRPr sz="1200">
                        <a:solidFill>
                          <a:schemeClr val="dk1"/>
                        </a:solidFill>
                        <a:latin typeface="Inter"/>
                        <a:ea typeface="Inter"/>
                        <a:cs typeface="Inter"/>
                        <a:sym typeface="Inter"/>
                      </a:endParaRPr>
                    </a:p>
                  </a:txBody>
                  <a:tcPr marT="91425" marB="91425" marR="91425" marL="91425"/>
                </a:tc>
                <a:tc hMerge="1"/>
              </a:tr>
              <a:tr h="5571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tc>
                <a:tc hMerge="1"/>
              </a:tr>
              <a:tr h="527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Representation</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Quote Reflection</a:t>
                      </a:r>
                      <a:endParaRPr sz="1200">
                        <a:latin typeface="Inter"/>
                        <a:ea typeface="Inter"/>
                        <a:cs typeface="Inter"/>
                        <a:sym typeface="Inter"/>
                      </a:endParaRPr>
                    </a:p>
                  </a:txBody>
                  <a:tcPr marT="91425" marB="91425" marR="91425" marL="91425"/>
                </a:tc>
                <a:tc hMerge="1"/>
              </a:tr>
              <a:tr h="12315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518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Assessment Supporting questions within the  </a:t>
                      </a:r>
                      <a:r>
                        <a:rPr lang="en" sz="1200" u="sng">
                          <a:solidFill>
                            <a:schemeClr val="hlink"/>
                          </a:solidFill>
                          <a:latin typeface="Inter"/>
                          <a:ea typeface="Inter"/>
                          <a:cs typeface="Inter"/>
                          <a:sym typeface="Inter"/>
                          <a:hlinkClick r:id="rId5"/>
                        </a:rPr>
                        <a:t>“Inquiry Journal.”</a:t>
                      </a:r>
                      <a:r>
                        <a:rPr lang="en" sz="1200">
                          <a:solidFill>
                            <a:schemeClr val="dk1"/>
                          </a:solidFill>
                          <a:latin typeface="Inter"/>
                          <a:ea typeface="Inter"/>
                          <a:cs typeface="Inter"/>
                          <a:sym typeface="Inter"/>
                        </a:rPr>
                        <a: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3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5</a:t>
                      </a:r>
                      <a:r>
                        <a:rPr lang="en" sz="1200">
                          <a:latin typeface="Inter"/>
                          <a:ea typeface="Inter"/>
                          <a:cs typeface="Inter"/>
                          <a:sym typeface="Inter"/>
                        </a:rPr>
                        <a:t>: U</a:t>
                      </a:r>
                      <a:r>
                        <a:rPr lang="en" sz="1200">
                          <a:solidFill>
                            <a:srgbClr val="000000"/>
                          </a:solidFill>
                          <a:latin typeface="Inter"/>
                          <a:ea typeface="Inter"/>
                          <a:cs typeface="Inter"/>
                          <a:sym typeface="Inter"/>
                        </a:rPr>
                        <a:t>nit 1- </a:t>
                      </a:r>
                      <a:r>
                        <a:rPr lang="en" sz="1200">
                          <a:latin typeface="Inter"/>
                          <a:ea typeface="Inter"/>
                          <a:cs typeface="Inter"/>
                          <a:sym typeface="Inter"/>
                        </a:rPr>
                        <a:t>Assessment</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1- </a:t>
                      </a:r>
                      <a:r>
                        <a:rPr lang="en" sz="1200">
                          <a:latin typeface="Inter"/>
                          <a:ea typeface="Inter"/>
                          <a:cs typeface="Inter"/>
                          <a:sym typeface="Inter"/>
                        </a:rPr>
                        <a:t>Assessment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4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6"/>
                        </a:rPr>
                        <a:t>Indigenous Representation Presentation</a:t>
                      </a:r>
                      <a:r>
                        <a:rPr lang="en" sz="1200">
                          <a:latin typeface="Inter"/>
                          <a:ea typeface="Inter"/>
                          <a:cs typeface="Inter"/>
                          <a:sym typeface="Inter"/>
                        </a:rPr>
                        <a:t>, guide students through a Four Corners activity.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275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move toward the corner with the statement they agree with and discuss the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find a partner from a different corner and discuss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corner and discuss the questions with their like-minded peers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questions with someone from a different corner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16938"/>
          <a:ext cx="3000000" cy="3000000"/>
        </p:xfrm>
        <a:graphic>
          <a:graphicData uri="http://schemas.openxmlformats.org/drawingml/2006/table">
            <a:tbl>
              <a:tblPr>
                <a:noFill/>
                <a:tableStyleId>{E11A5B9A-78AB-4441-A34F-91DD8D57BD7D}</a:tableStyleId>
              </a:tblPr>
              <a:tblGrid>
                <a:gridCol w="1458775"/>
                <a:gridCol w="3684800"/>
                <a:gridCol w="3910450"/>
              </a:tblGrid>
              <a:tr h="3802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6: Indigenous Representation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30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Following the directions in the presentation, hand out the reading</a:t>
                      </a:r>
                      <a:r>
                        <a:rPr lang="en" sz="1200">
                          <a:solidFill>
                            <a:srgbClr val="000000"/>
                          </a:solidFill>
                          <a:latin typeface="Inter"/>
                          <a:ea typeface="Inter"/>
                          <a:cs typeface="Inter"/>
                          <a:sym typeface="Inter"/>
                        </a:rPr>
                        <a:t> titled </a:t>
                      </a:r>
                      <a:r>
                        <a:rPr lang="en" sz="1200" u="sng">
                          <a:solidFill>
                            <a:schemeClr val="hlink"/>
                          </a:solidFill>
                          <a:latin typeface="Inter"/>
                          <a:ea typeface="Inter"/>
                          <a:cs typeface="Inter"/>
                          <a:sym typeface="Inter"/>
                          <a:hlinkClick r:id="rId4"/>
                        </a:rPr>
                        <a:t>“Native Representation in Children’s Books is Lacking,”</a:t>
                      </a:r>
                      <a:r>
                        <a:rPr lang="en" sz="1200">
                          <a:latin typeface="Inter"/>
                          <a:ea typeface="Inter"/>
                          <a:cs typeface="Inter"/>
                          <a:sym typeface="Inter"/>
                        </a:rPr>
                        <a:t> </a:t>
                      </a:r>
                      <a:r>
                        <a:rPr lang="en" sz="1200">
                          <a:solidFill>
                            <a:srgbClr val="000000"/>
                          </a:solidFill>
                          <a:latin typeface="Inter"/>
                          <a:ea typeface="Inter"/>
                          <a:cs typeface="Inter"/>
                          <a:sym typeface="Inter"/>
                        </a:rPr>
                        <a:t>students will </a:t>
                      </a:r>
                      <a:r>
                        <a:rPr lang="en" sz="1200">
                          <a:latin typeface="Inter"/>
                          <a:ea typeface="Inter"/>
                          <a:cs typeface="Inter"/>
                          <a:sym typeface="Inter"/>
                        </a:rPr>
                        <a:t>evaluate evidence that demonstrates the problem of underrepresentation and its impact on Native children</a:t>
                      </a:r>
                      <a:r>
                        <a:rPr lang="en" sz="1200">
                          <a:solidFill>
                            <a:srgbClr val="000000"/>
                          </a:solidFill>
                          <a:latin typeface="Inter"/>
                          <a:ea typeface="Inter"/>
                          <a:cs typeface="Inter"/>
                          <a:sym typeface="Inter"/>
                        </a:rPr>
                        <a:t>. Depending on how the process when in Lesson 3 with </a:t>
                      </a:r>
                      <a:r>
                        <a:rPr lang="en" sz="1200">
                          <a:latin typeface="Inter"/>
                          <a:ea typeface="Inter"/>
                          <a:cs typeface="Inter"/>
                          <a:sym typeface="Inter"/>
                        </a:rPr>
                        <a:t>“The First Americans” reading, determine how much guidance students will need</a:t>
                      </a:r>
                      <a:r>
                        <a:rPr lang="en" sz="1200">
                          <a:solidFill>
                            <a:srgbClr val="000000"/>
                          </a:solidFill>
                          <a:latin typeface="Inter"/>
                          <a:ea typeface="Inter"/>
                          <a:cs typeface="Inter"/>
                          <a:sym typeface="Inter"/>
                        </a:rPr>
                        <a:t>. This can be done collectively, with partners, or individually.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30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Native Representations in Children’s Books is Lacking”</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 needed, p</a:t>
                      </a:r>
                      <a:r>
                        <a:rPr lang="en" sz="1200">
                          <a:solidFill>
                            <a:srgbClr val="000000"/>
                          </a:solidFill>
                          <a:latin typeface="Inter"/>
                          <a:ea typeface="Inter"/>
                          <a:cs typeface="Inter"/>
                          <a:sym typeface="Inter"/>
                        </a:rPr>
                        <a:t>rovide student support through guided questions and reading the source aloud</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 to step 4, where students will be using the reading and THINKS worksheet to evaluate evidence on page 3 of the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t>
                      </a:r>
                      <a:r>
                        <a:rPr lang="en" sz="1200">
                          <a:latin typeface="Inter"/>
                          <a:ea typeface="Inter"/>
                          <a:cs typeface="Inter"/>
                          <a:sym typeface="Inter"/>
                        </a:rPr>
                        <a:t>Native Representation in Children’s Books is Lacking</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questions on Evaluating Evidence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2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 </a:t>
                      </a:r>
                      <a:r>
                        <a:rPr lang="en" sz="1200">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2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46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Four Corners Explained</a:t>
                      </a: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Triangle, Square, Circle Explained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